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3"/>
    <p:sldMasterId id="2147483654" r:id="rId4"/>
    <p:sldMasterId id="2147483657" r:id="rId5"/>
  </p:sldMasterIdLst>
  <p:sldIdLst>
    <p:sldId id="256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6" r:id="rId23"/>
    <p:sldId id="287" r:id="rId24"/>
    <p:sldId id="278" r:id="rId25"/>
    <p:sldId id="28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embeddedFontLst>
    <p:embeddedFont>
      <p:font typeface="Source Han Sans" panose="020B0400000000000000" charset="-122"/>
      <p:regular r:id="rId35"/>
    </p:embeddedFont>
    <p:embeddedFont>
      <p:font typeface="Source Han Sans CN Bold" panose="020B0800000000000000" charset="-122"/>
      <p:bold r:id="rId36"/>
    </p:embeddedFont>
    <p:embeddedFont>
      <p:font typeface="OPPOSans H" panose="00020600040101010101" charset="-122"/>
      <p:regular r:id="rId37"/>
    </p:embeddedFont>
    <p:embeddedFont>
      <p:font typeface="等线" panose="02010600030101010101" charset="-122"/>
      <p:regular r:id="rId38"/>
    </p:embeddedFont>
    <p:embeddedFont>
      <p:font typeface="微软雅黑" panose="020B0503020204020204" charset="-122"/>
      <p:regular r:id="rId39"/>
    </p:embeddedFont>
  </p:embeddedFontLst>
  <p:custDataLst>
    <p:tags r:id="rId4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0" Type="http://schemas.openxmlformats.org/officeDocument/2006/relationships/tags" Target="tags/tag56.xml"/><Relationship Id="rId4" Type="http://schemas.openxmlformats.org/officeDocument/2006/relationships/slideMaster" Target="slideMasters/slideMaster3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127747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53685" y="5630097"/>
            <a:ext cx="248387" cy="269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4390" y="6237605"/>
            <a:ext cx="267970" cy="267970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91360" y="5629910"/>
            <a:ext cx="5424170" cy="280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chemeClr val="bg1"/>
                </a:solidFill>
              </a:rPr>
              <a:t>第</a:t>
            </a:r>
            <a:r>
              <a:rPr kumimoji="1" lang="en-US" altLang="zh-CN">
                <a:solidFill>
                  <a:schemeClr val="bg1"/>
                </a:solidFill>
              </a:rPr>
              <a:t>4</a:t>
            </a:r>
            <a:r>
              <a:rPr kumimoji="1" lang="zh-CN" altLang="en-US">
                <a:solidFill>
                  <a:schemeClr val="bg1"/>
                </a:solidFill>
              </a:rPr>
              <a:t>小组</a:t>
            </a:r>
            <a:r>
              <a:rPr kumimoji="1" lang="en-US" altLang="zh-CN">
                <a:solidFill>
                  <a:schemeClr val="bg1"/>
                </a:solidFill>
              </a:rPr>
              <a:t>      </a:t>
            </a:r>
            <a:r>
              <a:rPr kumimoji="1" lang="zh-CN" altLang="en-US">
                <a:solidFill>
                  <a:schemeClr val="bg1"/>
                </a:solidFill>
              </a:rPr>
              <a:t>干瑞麟</a:t>
            </a:r>
            <a:r>
              <a:rPr kumimoji="1" lang="en-US" altLang="zh-CN">
                <a:solidFill>
                  <a:schemeClr val="bg1"/>
                </a:solidFill>
              </a:rPr>
              <a:t>  </a:t>
            </a:r>
            <a:r>
              <a:rPr kumimoji="1" lang="zh-CN" altLang="en-US">
                <a:solidFill>
                  <a:schemeClr val="bg1"/>
                </a:solidFill>
              </a:rPr>
              <a:t>白峰瑜</a:t>
            </a:r>
            <a:r>
              <a:rPr kumimoji="1" lang="en-US" altLang="zh-CN">
                <a:solidFill>
                  <a:schemeClr val="bg1"/>
                </a:solidFill>
              </a:rPr>
              <a:t>  </a:t>
            </a:r>
            <a:r>
              <a:rPr kumimoji="1" lang="zh-CN" altLang="en-US">
                <a:solidFill>
                  <a:schemeClr val="bg1"/>
                </a:solidFill>
              </a:rPr>
              <a:t>洪浩洋</a:t>
            </a:r>
            <a:r>
              <a:rPr kumimoji="1" lang="en-US" altLang="zh-CN">
                <a:solidFill>
                  <a:schemeClr val="bg1"/>
                </a:solidFill>
              </a:rPr>
              <a:t>  </a:t>
            </a:r>
            <a:r>
              <a:rPr kumimoji="1" lang="zh-CN" altLang="en-US">
                <a:solidFill>
                  <a:schemeClr val="bg1"/>
                </a:solidFill>
              </a:rPr>
              <a:t>胡家润</a:t>
            </a:r>
            <a:r>
              <a:rPr kumimoji="1" lang="en-US" altLang="zh-CN">
                <a:solidFill>
                  <a:schemeClr val="bg1"/>
                </a:solidFill>
              </a:rPr>
              <a:t>  </a:t>
            </a:r>
            <a:endParaRPr kumimoji="1" lang="en-US" altLang="zh-CN">
              <a:solidFill>
                <a:schemeClr val="bg1"/>
              </a:solidFill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94297" y="5624250"/>
            <a:ext cx="899351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71399" y="6224960"/>
            <a:ext cx="6795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897380" y="6237605"/>
            <a:ext cx="1173480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2025.5.13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55232" y="1789035"/>
            <a:ext cx="6638962" cy="5563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Software Architecture Final Project</a:t>
            </a:r>
            <a:r>
              <a:rPr kumimoji="1" lang="en-US" altLang="zh-CN" sz="3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94297" y="2344806"/>
            <a:ext cx="8770166" cy="2420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Byte Harmonic</a:t>
            </a:r>
            <a:endParaRPr kumimoji="1" lang="en-US" altLang="zh-CN" sz="61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6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本地音乐播放器</a:t>
            </a:r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95325" y="401870"/>
            <a:ext cx="4064000" cy="5219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Media music player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78448" y="1637532"/>
            <a:ext cx="3240000" cy="4258521"/>
          </a:xfrm>
          <a:prstGeom prst="roundRect">
            <a:avLst>
              <a:gd name="adj" fmla="val 4833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58448" y="2994606"/>
            <a:ext cx="2880000" cy="6996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初始化与加载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58448" y="4063179"/>
            <a:ext cx="2880000" cy="1583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初始化 Service 与定时器，从数据库加载歌曲及歌词文件，为播放做好准备。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06284" y="2026317"/>
            <a:ext cx="784328" cy="78432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090399" y="3811475"/>
            <a:ext cx="616098" cy="0"/>
          </a:xfrm>
          <a:prstGeom prst="line">
            <a:avLst/>
          </a:prstGeom>
          <a:noFill/>
          <a:ln w="38100" cap="sq">
            <a:solidFill>
              <a:schemeClr val="bg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4469650" y="1335791"/>
            <a:ext cx="3240000" cy="4258521"/>
          </a:xfrm>
          <a:prstGeom prst="roundRect">
            <a:avLst>
              <a:gd name="adj" fmla="val 483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1397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49650" y="2662958"/>
            <a:ext cx="2880000" cy="7843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D7712C">
                        <a:alpha val="100000"/>
                      </a:srgbClr>
                    </a:gs>
                    <a:gs pos="100000">
                      <a:srgbClr val="A3541F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播放与定时更新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49650" y="3761438"/>
            <a:ext cx="2880000" cy="1583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SetPlaylist → PlayPlaylist，自动切换模式，Timer 定时更新歌词及进度显示，确保播放流畅。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84413" y="1724576"/>
            <a:ext cx="810474" cy="78432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781601" y="3509734"/>
            <a:ext cx="616098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8160852" y="1670088"/>
            <a:ext cx="3240000" cy="4258521"/>
          </a:xfrm>
          <a:prstGeom prst="roundRect">
            <a:avLst>
              <a:gd name="adj" fmla="val 4833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40852" y="3046370"/>
            <a:ext cx="2880000" cy="6996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播放控制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40852" y="4095734"/>
            <a:ext cx="2880000" cy="15506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实现暂停、恢复、跳转至指定时间、播放下一首、上一首等功能，通过事件驱动控制播放。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332914" y="2058873"/>
            <a:ext cx="895876" cy="78432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9472803" y="3844031"/>
            <a:ext cx="616098" cy="0"/>
          </a:xfrm>
          <a:prstGeom prst="line">
            <a:avLst/>
          </a:prstGeom>
          <a:noFill/>
          <a:ln w="38100" cap="sq">
            <a:solidFill>
              <a:schemeClr val="bg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PlaybackService 业务流程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17637" y="1427202"/>
            <a:ext cx="3356463" cy="4465598"/>
          </a:xfrm>
          <a:prstGeom prst="roundRect">
            <a:avLst>
              <a:gd name="adj" fmla="val 3013"/>
            </a:avLst>
          </a:prstGeom>
          <a:solidFill>
            <a:schemeClr val="bg1"/>
          </a:solidFill>
          <a:ln w="12700" cap="sq">
            <a:solidFill>
              <a:schemeClr val="bg1">
                <a:lumMod val="95000"/>
              </a:schemeClr>
            </a:solidFill>
            <a:miter/>
          </a:ln>
          <a:effectLst>
            <a:outerShdw blurRad="228600" sx="98000" sy="98000" algn="ctr" rotWithShape="0">
              <a:schemeClr val="tx1">
                <a:lumMod val="75000"/>
                <a:lumOff val="25000"/>
                <a:alpha val="2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17637" y="1423361"/>
            <a:ext cx="3356463" cy="910783"/>
          </a:xfrm>
          <a:custGeom>
            <a:avLst/>
            <a:gdLst>
              <a:gd name="connsiteX0" fmla="*/ 104959 w 3483534"/>
              <a:gd name="connsiteY0" fmla="*/ 0 h 697102"/>
              <a:gd name="connsiteX1" fmla="*/ 3378575 w 3483534"/>
              <a:gd name="connsiteY1" fmla="*/ 0 h 697102"/>
              <a:gd name="connsiteX2" fmla="*/ 3483534 w 3483534"/>
              <a:gd name="connsiteY2" fmla="*/ 104959 h 697102"/>
              <a:gd name="connsiteX3" fmla="*/ 3483534 w 3483534"/>
              <a:gd name="connsiteY3" fmla="*/ 697102 h 697102"/>
              <a:gd name="connsiteX4" fmla="*/ 0 w 3483534"/>
              <a:gd name="connsiteY4" fmla="*/ 697102 h 697102"/>
              <a:gd name="connsiteX5" fmla="*/ 0 w 3483534"/>
              <a:gd name="connsiteY5" fmla="*/ 104959 h 697102"/>
              <a:gd name="connsiteX6" fmla="*/ 104959 w 3483534"/>
              <a:gd name="connsiteY6" fmla="*/ 0 h 697102"/>
            </a:gdLst>
            <a:ahLst/>
            <a:cxnLst/>
            <a:rect l="l" t="t" r="r" b="b"/>
            <a:pathLst>
              <a:path w="3483534" h="697102">
                <a:moveTo>
                  <a:pt x="104959" y="0"/>
                </a:moveTo>
                <a:lnTo>
                  <a:pt x="3378575" y="0"/>
                </a:lnTo>
                <a:cubicBezTo>
                  <a:pt x="3436542" y="0"/>
                  <a:pt x="3483534" y="46992"/>
                  <a:pt x="3483534" y="104959"/>
                </a:cubicBezTo>
                <a:lnTo>
                  <a:pt x="3483534" y="697102"/>
                </a:lnTo>
                <a:lnTo>
                  <a:pt x="0" y="697102"/>
                </a:lnTo>
                <a:lnTo>
                  <a:pt x="0" y="104959"/>
                </a:lnTo>
                <a:cubicBezTo>
                  <a:pt x="0" y="46992"/>
                  <a:pt x="46992" y="0"/>
                  <a:pt x="10495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10948" y="1503220"/>
            <a:ext cx="2954948" cy="7598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异步导入与搜索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12750" y="4178629"/>
            <a:ext cx="2978936" cy="1526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异步导入歌曲与搜索功能，避免界面卡顿，提升用户体验，使操作更加流畅。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214350" y="4031846"/>
            <a:ext cx="2763036" cy="0"/>
          </a:xfrm>
          <a:prstGeom prst="line">
            <a:avLst/>
          </a:prstGeom>
          <a:noFill/>
          <a:ln w="12700" cap="rnd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2991014" y="2583928"/>
            <a:ext cx="1209710" cy="1209710"/>
          </a:xfrm>
          <a:prstGeom prst="ellipse">
            <a:avLst/>
          </a:prstGeom>
          <a:gradFill>
            <a:gsLst>
              <a:gs pos="2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14300" dist="38100" dir="2700000" algn="tl" rotWithShape="0">
              <a:schemeClr val="tx1">
                <a:lumMod val="75000"/>
                <a:lumOff val="25000"/>
                <a:alpha val="22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05200" y="1427202"/>
            <a:ext cx="3356463" cy="4464637"/>
          </a:xfrm>
          <a:prstGeom prst="roundRect">
            <a:avLst>
              <a:gd name="adj" fmla="val 3013"/>
            </a:avLst>
          </a:prstGeom>
          <a:solidFill>
            <a:schemeClr val="bg1"/>
          </a:solidFill>
          <a:ln w="12700" cap="sq">
            <a:solidFill>
              <a:schemeClr val="bg1">
                <a:lumMod val="95000"/>
              </a:schemeClr>
            </a:solidFill>
            <a:miter/>
          </a:ln>
          <a:effectLst>
            <a:outerShdw blurRad="228600" sx="98000" sy="98000" algn="ctr" rotWithShape="0">
              <a:schemeClr val="tx1">
                <a:lumMod val="75000"/>
                <a:lumOff val="25000"/>
                <a:alpha val="2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05200" y="1423361"/>
            <a:ext cx="3356463" cy="913439"/>
          </a:xfrm>
          <a:custGeom>
            <a:avLst/>
            <a:gdLst>
              <a:gd name="connsiteX0" fmla="*/ 104959 w 3483534"/>
              <a:gd name="connsiteY0" fmla="*/ 0 h 697102"/>
              <a:gd name="connsiteX1" fmla="*/ 3378575 w 3483534"/>
              <a:gd name="connsiteY1" fmla="*/ 0 h 697102"/>
              <a:gd name="connsiteX2" fmla="*/ 3483534 w 3483534"/>
              <a:gd name="connsiteY2" fmla="*/ 104959 h 697102"/>
              <a:gd name="connsiteX3" fmla="*/ 3483534 w 3483534"/>
              <a:gd name="connsiteY3" fmla="*/ 697102 h 697102"/>
              <a:gd name="connsiteX4" fmla="*/ 0 w 3483534"/>
              <a:gd name="connsiteY4" fmla="*/ 697102 h 697102"/>
              <a:gd name="connsiteX5" fmla="*/ 0 w 3483534"/>
              <a:gd name="connsiteY5" fmla="*/ 104959 h 697102"/>
              <a:gd name="connsiteX6" fmla="*/ 104959 w 3483534"/>
              <a:gd name="connsiteY6" fmla="*/ 0 h 697102"/>
            </a:gdLst>
            <a:ahLst/>
            <a:cxnLst/>
            <a:rect l="l" t="t" r="r" b="b"/>
            <a:pathLst>
              <a:path w="3483534" h="697102">
                <a:moveTo>
                  <a:pt x="104959" y="0"/>
                </a:moveTo>
                <a:lnTo>
                  <a:pt x="3378575" y="0"/>
                </a:lnTo>
                <a:cubicBezTo>
                  <a:pt x="3436542" y="0"/>
                  <a:pt x="3483534" y="46992"/>
                  <a:pt x="3483534" y="104959"/>
                </a:cubicBezTo>
                <a:lnTo>
                  <a:pt x="3483534" y="697102"/>
                </a:lnTo>
                <a:lnTo>
                  <a:pt x="0" y="697102"/>
                </a:lnTo>
                <a:lnTo>
                  <a:pt x="0" y="104959"/>
                </a:lnTo>
                <a:cubicBezTo>
                  <a:pt x="0" y="46992"/>
                  <a:pt x="46992" y="0"/>
                  <a:pt x="10495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098511" y="1503220"/>
            <a:ext cx="2954948" cy="7598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GDI+ 自定义绘制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13013" y="4178629"/>
            <a:ext cx="2966236" cy="15236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 GDI+ 自定义绘制歌词高亮滚动、动态进度条等视觉效果，增强视觉表现力和界面动态效果。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7201913" y="4031846"/>
            <a:ext cx="2763036" cy="0"/>
          </a:xfrm>
          <a:prstGeom prst="line">
            <a:avLst/>
          </a:prstGeom>
          <a:noFill/>
          <a:ln w="12700" cap="rnd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7978577" y="2583928"/>
            <a:ext cx="1209710" cy="1209710"/>
          </a:xfrm>
          <a:prstGeom prst="ellipse">
            <a:avLst/>
          </a:prstGeom>
          <a:gradFill>
            <a:gsLst>
              <a:gs pos="2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14300" dist="38100" dir="2700000" algn="tl" rotWithShape="0">
              <a:schemeClr val="tx1">
                <a:lumMod val="75000"/>
                <a:lumOff val="25000"/>
                <a:alpha val="22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90391" y="2954121"/>
            <a:ext cx="410955" cy="469324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48770" y="2976035"/>
            <a:ext cx="469324" cy="42549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5988601"/>
            <a:ext cx="12192000" cy="710536"/>
          </a:xfrm>
          <a:custGeom>
            <a:avLst/>
            <a:gdLst>
              <a:gd name="connsiteX0" fmla="*/ 0 w 12192000"/>
              <a:gd name="connsiteY0" fmla="*/ 0 h 2548005"/>
              <a:gd name="connsiteX1" fmla="*/ 168614 w 12192000"/>
              <a:gd name="connsiteY1" fmla="*/ 119903 h 2548005"/>
              <a:gd name="connsiteX2" fmla="*/ 6096001 w 12192000"/>
              <a:gd name="connsiteY2" fmla="*/ 1930469 h 2548005"/>
              <a:gd name="connsiteX3" fmla="*/ 12023389 w 12192000"/>
              <a:gd name="connsiteY3" fmla="*/ 119903 h 2548005"/>
              <a:gd name="connsiteX4" fmla="*/ 12192000 w 12192000"/>
              <a:gd name="connsiteY4" fmla="*/ 1 h 2548005"/>
              <a:gd name="connsiteX5" fmla="*/ 12192000 w 12192000"/>
              <a:gd name="connsiteY5" fmla="*/ 2548005 h 2548005"/>
              <a:gd name="connsiteX6" fmla="*/ 0 w 12192000"/>
              <a:gd name="connsiteY6" fmla="*/ 2548005 h 2548005"/>
            </a:gdLst>
            <a:ahLst/>
            <a:cxnLst/>
            <a:rect l="l" t="t" r="r" b="b"/>
            <a:pathLst>
              <a:path w="12192000" h="2548005">
                <a:moveTo>
                  <a:pt x="0" y="0"/>
                </a:moveTo>
                <a:lnTo>
                  <a:pt x="168614" y="119903"/>
                </a:lnTo>
                <a:cubicBezTo>
                  <a:pt x="1860621" y="1263000"/>
                  <a:pt x="3900363" y="1930469"/>
                  <a:pt x="6096001" y="1930469"/>
                </a:cubicBezTo>
                <a:cubicBezTo>
                  <a:pt x="8291639" y="1930469"/>
                  <a:pt x="10331382" y="1263000"/>
                  <a:pt x="12023389" y="119903"/>
                </a:cubicBezTo>
                <a:lnTo>
                  <a:pt x="12192000" y="1"/>
                </a:lnTo>
                <a:lnTo>
                  <a:pt x="12192000" y="2548005"/>
                </a:lnTo>
                <a:lnTo>
                  <a:pt x="0" y="254800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6149231"/>
            <a:ext cx="12192000" cy="710537"/>
          </a:xfrm>
          <a:custGeom>
            <a:avLst/>
            <a:gdLst>
              <a:gd name="connsiteX0" fmla="*/ 0 w 12192000"/>
              <a:gd name="connsiteY0" fmla="*/ 0 h 2548005"/>
              <a:gd name="connsiteX1" fmla="*/ 168614 w 12192000"/>
              <a:gd name="connsiteY1" fmla="*/ 119903 h 2548005"/>
              <a:gd name="connsiteX2" fmla="*/ 6096001 w 12192000"/>
              <a:gd name="connsiteY2" fmla="*/ 1930469 h 2548005"/>
              <a:gd name="connsiteX3" fmla="*/ 12023389 w 12192000"/>
              <a:gd name="connsiteY3" fmla="*/ 119903 h 2548005"/>
              <a:gd name="connsiteX4" fmla="*/ 12192000 w 12192000"/>
              <a:gd name="connsiteY4" fmla="*/ 1 h 2548005"/>
              <a:gd name="connsiteX5" fmla="*/ 12192000 w 12192000"/>
              <a:gd name="connsiteY5" fmla="*/ 2548005 h 2548005"/>
              <a:gd name="connsiteX6" fmla="*/ 0 w 12192000"/>
              <a:gd name="connsiteY6" fmla="*/ 2548005 h 2548005"/>
            </a:gdLst>
            <a:ahLst/>
            <a:cxnLst/>
            <a:rect l="l" t="t" r="r" b="b"/>
            <a:pathLst>
              <a:path w="12192000" h="2548005">
                <a:moveTo>
                  <a:pt x="0" y="0"/>
                </a:moveTo>
                <a:lnTo>
                  <a:pt x="168614" y="119903"/>
                </a:lnTo>
                <a:cubicBezTo>
                  <a:pt x="1860621" y="1263000"/>
                  <a:pt x="3900363" y="1930469"/>
                  <a:pt x="6096001" y="1930469"/>
                </a:cubicBezTo>
                <a:cubicBezTo>
                  <a:pt x="8291639" y="1930469"/>
                  <a:pt x="10331382" y="1263000"/>
                  <a:pt x="12023389" y="119903"/>
                </a:cubicBezTo>
                <a:lnTo>
                  <a:pt x="12192000" y="1"/>
                </a:lnTo>
                <a:lnTo>
                  <a:pt x="12192000" y="2548005"/>
                </a:lnTo>
                <a:lnTo>
                  <a:pt x="0" y="254800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53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08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设计创新点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097" y="2871712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用户管理与搜索管理</a:t>
            </a:r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22935" y="40513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4848501" flipH="1">
            <a:off x="219113" y="4060069"/>
            <a:ext cx="2602017" cy="252990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16666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1">
            <a:off x="830049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598544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89028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2478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支持账号- 密码注册与登录，为用户提供便捷的账户管理服务。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02753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用户注册与登录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70676" y="1430853"/>
            <a:ext cx="224704" cy="343305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1">
            <a:off x="4384060" y="2147187"/>
            <a:ext cx="348716" cy="228246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4152555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444429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7879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普通用户与管理员权限分级，管理员拥有额外的曲库导入与编辑权限，保证系统操作的安全性与合理性。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56763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权限分级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24688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1">
            <a:off x="7938071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7706566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7998306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32804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提供收藏、历史记录、个性化歌单等服务，满足用户个性化需求，提升用户粘性。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10775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个性化服务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1048501" flipH="1">
            <a:off x="10948861" y="4732264"/>
            <a:ext cx="1042331" cy="101344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用户系统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67980" y="1886673"/>
            <a:ext cx="3550920" cy="3935554"/>
          </a:xfrm>
          <a:prstGeom prst="roundRect">
            <a:avLst>
              <a:gd name="adj" fmla="val 705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074920" y="1886673"/>
            <a:ext cx="3228340" cy="3935554"/>
          </a:xfrm>
          <a:prstGeom prst="roundRect">
            <a:avLst>
              <a:gd name="adj" fmla="val 705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>
            <a:off x="4037107" y="3250977"/>
            <a:ext cx="1206946" cy="1206946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189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48041" y="4791919"/>
            <a:ext cx="1365812" cy="120376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7F7F7F">
                    <a:alpha val="9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954229" y="4791919"/>
            <a:ext cx="1365812" cy="120376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7F7F7F">
                    <a:alpha val="9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21200" y="3823970"/>
            <a:ext cx="548640" cy="8128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0000">
            <a:off x="4776950" y="3695103"/>
            <a:ext cx="441937" cy="8128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 flipV="1">
            <a:off x="4776518" y="3953243"/>
            <a:ext cx="442800" cy="8128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1574800"/>
            <a:ext cx="4033520" cy="4559300"/>
          </a:xfrm>
          <a:prstGeom prst="roundRect">
            <a:avLst>
              <a:gd name="adj" fmla="val 705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865120" y="4886959"/>
            <a:ext cx="1741604" cy="150226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D7712C">
                    <a:alpha val="9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360670" y="2230249"/>
            <a:ext cx="2631440" cy="76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搜索历史记录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60670" y="3083689"/>
            <a:ext cx="2631440" cy="23679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记录用户搜索关键词，支持展示历史记录列表，方便用户回顾与再次搜索。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25840" y="2230249"/>
            <a:ext cx="2631440" cy="76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异步查询与优化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25840" y="3083689"/>
            <a:ext cx="2631440" cy="23679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采用异步查询 + LINQ 优化查询效率，提高搜索速度，提升用户体验。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80110" y="1834008"/>
            <a:ext cx="3594100" cy="8482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多维度搜索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80110" y="2727960"/>
            <a:ext cx="3594100" cy="31089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支持按歌曲名、歌手等多维度搜索，帮助用户快速找到喜爱的歌曲。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搜索功能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494578"/>
            <a:ext cx="12192000" cy="363422"/>
          </a:xfrm>
          <a:prstGeom prst="rect">
            <a:avLst/>
          </a:prstGeom>
          <a:gradFill>
            <a:gsLst>
              <a:gs pos="29000">
                <a:schemeClr val="accent1">
                  <a:alpha val="67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41425" y="1714653"/>
            <a:ext cx="3522020" cy="4153712"/>
          </a:xfrm>
          <a:prstGeom prst="roundRect">
            <a:avLst>
              <a:gd name="adj" fmla="val 1226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9525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58198" y="1714653"/>
            <a:ext cx="3522020" cy="4153712"/>
          </a:xfrm>
          <a:prstGeom prst="roundRect">
            <a:avLst>
              <a:gd name="adj" fmla="val 1226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9525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96880" y="1714653"/>
            <a:ext cx="3522020" cy="4153712"/>
          </a:xfrm>
          <a:prstGeom prst="roundRect">
            <a:avLst>
              <a:gd name="adj" fmla="val 1226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9525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1190" y="2132315"/>
            <a:ext cx="3346581" cy="3289399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搜索框支持自动补全与历史回显功能，方便用户快速输入搜索关键词，提升搜索便捷性。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20032" y="2132315"/>
            <a:ext cx="3346581" cy="3289399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搜索结果支持标签筛选交互，用户可通过标签快速筛选出符合条件的歌曲，提高搜索精准度。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46645" y="2154111"/>
            <a:ext cx="3346581" cy="3289399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采用统一服务化接口设计，便于功能扩展与维护，提高系统的可扩展性与可维护性。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1190" y="1714653"/>
            <a:ext cx="3346581" cy="40032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3600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D7712C">
                        <a:alpha val="100000"/>
                      </a:srgbClr>
                    </a:gs>
                    <a:gs pos="100000">
                      <a:srgbClr val="A3541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搜索框自动补全与历史回显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32384" y="1714653"/>
            <a:ext cx="3346581" cy="40032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3600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D7712C">
                        <a:alpha val="100000"/>
                      </a:srgbClr>
                    </a:gs>
                    <a:gs pos="100000">
                      <a:srgbClr val="A3541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搜索结果标签筛选交互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46645" y="1734220"/>
            <a:ext cx="3346581" cy="40032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3600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D7712C">
                        <a:alpha val="100000"/>
                      </a:srgbClr>
                    </a:gs>
                    <a:gs pos="100000">
                      <a:srgbClr val="A3541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统一服务化接口设计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创新与优化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6652" y="2421497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曲库管理与歌单管理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87170" y="4560570"/>
            <a:ext cx="4064000" cy="28702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功能负责人：洪浩洋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1239130" y="4578537"/>
            <a:ext cx="248387" cy="269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22935" y="33274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6854" y="258690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000" b="1"/>
              <a:t>功能整体组织与架构</a:t>
            </a:r>
            <a:endParaRPr kumimoji="1" lang="zh-CN" altLang="en-US" sz="2000" b="1"/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1701165"/>
            <a:ext cx="11520805" cy="3462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6854" y="261230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服务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762000"/>
            <a:ext cx="7706995" cy="5408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370" y="1196975"/>
            <a:ext cx="2985135" cy="2020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1035" y="3861435"/>
            <a:ext cx="5171440" cy="15278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b="1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8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功能：曲库管理，标签管理，歌单管理</a:t>
            </a:r>
            <a:endParaRPr lang="zh-CN" altLang="en-US" sz="18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b="1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·</a:t>
            </a:r>
            <a:r>
              <a:rPr lang="zh-CN" altLang="en-US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丰富的服务接口实现，根据窗体逻辑层的需要即时补充相应服务逻辑</a:t>
            </a:r>
            <a:endParaRPr lang="zh-CN" altLang="en-US" sz="18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800" b="1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·</a:t>
            </a:r>
            <a:r>
              <a:rPr lang="zh-CN" altLang="en-US" sz="18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创新点：异步处理，函数重载等等</a:t>
            </a:r>
            <a:endParaRPr lang="zh-CN" altLang="en-US" sz="18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95550" y="623752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SonglistService.cs</a:t>
            </a:r>
            <a:endParaRPr lang="en-US" altLang="zh-CN" sz="18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3925" y="328540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SongList.cs</a:t>
            </a:r>
            <a:endParaRPr lang="en-US" altLang="zh-CN" sz="18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1070" y="909320"/>
            <a:ext cx="3505200" cy="4655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70" y="981075"/>
            <a:ext cx="3656965" cy="4412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31990" y="580572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SongRepository.cs</a:t>
            </a:r>
            <a:endParaRPr lang="en-US" altLang="zh-CN" sz="18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765175"/>
            <a:ext cx="4281805" cy="3467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4221480"/>
            <a:ext cx="3932555" cy="1873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5415" y="617402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gradFill>
                  <a:gsLst>
                    <a:gs pos="25000">
                      <a:srgbClr val="3F3E94"/>
                    </a:gs>
                    <a:gs pos="75000">
                      <a:srgbClr val="B8C1F4"/>
                    </a:gs>
                    <a:gs pos="0">
                      <a:srgbClr val="121B58"/>
                    </a:gs>
                    <a:gs pos="100000">
                      <a:srgbClr val="EADEFB"/>
                    </a:gs>
                  </a:gsLst>
                  <a:lin ang="189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数据库架构</a:t>
            </a:r>
            <a:endParaRPr lang="zh-CN" altLang="en-US" sz="1800">
              <a:gradFill>
                <a:gsLst>
                  <a:gs pos="25000">
                    <a:srgbClr val="3F3E94"/>
                  </a:gs>
                  <a:gs pos="75000">
                    <a:srgbClr val="B8C1F4"/>
                  </a:gs>
                  <a:gs pos="0">
                    <a:srgbClr val="121B58"/>
                  </a:gs>
                  <a:gs pos="100000">
                    <a:srgbClr val="EADEFB"/>
                  </a:gs>
                </a:gsLst>
                <a:lin ang="189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989549" y="372218"/>
            <a:ext cx="2212898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8980" y="617460"/>
            <a:ext cx="9834039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7E3D5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7570970">
            <a:off x="10526447" y="-475488"/>
            <a:ext cx="1282957" cy="1618762"/>
          </a:xfrm>
          <a:custGeom>
            <a:avLst/>
            <a:gdLst>
              <a:gd name="connsiteX0" fmla="*/ 662750 w 1282957"/>
              <a:gd name="connsiteY0" fmla="*/ 0 h 1618762"/>
              <a:gd name="connsiteX1" fmla="*/ 1282957 w 1282957"/>
              <a:gd name="connsiteY1" fmla="*/ 1471853 h 1618762"/>
              <a:gd name="connsiteX2" fmla="*/ 1274048 w 1282957"/>
              <a:gd name="connsiteY2" fmla="*/ 1479204 h 1618762"/>
              <a:gd name="connsiteX3" fmla="*/ 817164 w 1282957"/>
              <a:gd name="connsiteY3" fmla="*/ 1618762 h 1618762"/>
              <a:gd name="connsiteX4" fmla="*/ 0 w 1282957"/>
              <a:gd name="connsiteY4" fmla="*/ 801598 h 1618762"/>
              <a:gd name="connsiteX5" fmla="*/ 652477 w 1282957"/>
              <a:gd name="connsiteY5" fmla="*/ 1035 h 1618762"/>
            </a:gdLst>
            <a:ahLst/>
            <a:cxnLst/>
            <a:rect l="l" t="t" r="r" b="b"/>
            <a:pathLst>
              <a:path w="1282957" h="1618762">
                <a:moveTo>
                  <a:pt x="662750" y="0"/>
                </a:moveTo>
                <a:lnTo>
                  <a:pt x="1282957" y="1471853"/>
                </a:lnTo>
                <a:lnTo>
                  <a:pt x="1274048" y="1479204"/>
                </a:lnTo>
                <a:cubicBezTo>
                  <a:pt x="1143628" y="1567313"/>
                  <a:pt x="986404" y="1618763"/>
                  <a:pt x="817164" y="1618762"/>
                </a:cubicBezTo>
                <a:cubicBezTo>
                  <a:pt x="365857" y="1618762"/>
                  <a:pt x="0" y="1252905"/>
                  <a:pt x="0" y="801598"/>
                </a:cubicBezTo>
                <a:cubicBezTo>
                  <a:pt x="0" y="406704"/>
                  <a:pt x="280109" y="77233"/>
                  <a:pt x="652477" y="10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6193963">
            <a:off x="13723" y="-85032"/>
            <a:ext cx="1701029" cy="1499901"/>
          </a:xfrm>
          <a:custGeom>
            <a:avLst/>
            <a:gdLst>
              <a:gd name="connsiteX0" fmla="*/ 59457 w 1701029"/>
              <a:gd name="connsiteY0" fmla="*/ 290651 h 1499901"/>
              <a:gd name="connsiteX1" fmla="*/ 0 w 1701029"/>
              <a:gd name="connsiteY1" fmla="*/ 37805 h 1499901"/>
              <a:gd name="connsiteX2" fmla="*/ 37646 w 1701029"/>
              <a:gd name="connsiteY2" fmla="*/ 28126 h 1499901"/>
              <a:gd name="connsiteX3" fmla="*/ 316647 w 1701029"/>
              <a:gd name="connsiteY3" fmla="*/ 0 h 1499901"/>
              <a:gd name="connsiteX4" fmla="*/ 1701029 w 1701029"/>
              <a:gd name="connsiteY4" fmla="*/ 1384382 h 1499901"/>
              <a:gd name="connsiteX5" fmla="*/ 1698301 w 1701029"/>
              <a:gd name="connsiteY5" fmla="*/ 1438403 h 1499901"/>
              <a:gd name="connsiteX6" fmla="*/ 1436775 w 1701029"/>
              <a:gd name="connsiteY6" fmla="*/ 1499901 h 1499901"/>
              <a:gd name="connsiteX7" fmla="*/ 1436835 w 1701029"/>
              <a:gd name="connsiteY7" fmla="*/ 1499509 h 1499901"/>
              <a:gd name="connsiteX8" fmla="*/ 1442648 w 1701029"/>
              <a:gd name="connsiteY8" fmla="*/ 1384382 h 1499901"/>
              <a:gd name="connsiteX9" fmla="*/ 316647 w 1701029"/>
              <a:gd name="connsiteY9" fmla="*/ 258381 h 1499901"/>
              <a:gd name="connsiteX10" fmla="*/ 89719 w 1701029"/>
              <a:gd name="connsiteY10" fmla="*/ 281257 h 1499901"/>
            </a:gdLst>
            <a:ahLst/>
            <a:cxnLst/>
            <a:rect l="l" t="t" r="r" b="b"/>
            <a:pathLst>
              <a:path w="1701029" h="1499901">
                <a:moveTo>
                  <a:pt x="59457" y="290651"/>
                </a:moveTo>
                <a:lnTo>
                  <a:pt x="0" y="37805"/>
                </a:lnTo>
                <a:lnTo>
                  <a:pt x="37646" y="28126"/>
                </a:lnTo>
                <a:cubicBezTo>
                  <a:pt x="127766" y="9684"/>
                  <a:pt x="221075" y="0"/>
                  <a:pt x="316647" y="0"/>
                </a:cubicBezTo>
                <a:cubicBezTo>
                  <a:pt x="1081220" y="0"/>
                  <a:pt x="1701029" y="619809"/>
                  <a:pt x="1701029" y="1384382"/>
                </a:cubicBezTo>
                <a:lnTo>
                  <a:pt x="1698301" y="1438403"/>
                </a:lnTo>
                <a:lnTo>
                  <a:pt x="1436775" y="1499901"/>
                </a:lnTo>
                <a:lnTo>
                  <a:pt x="1436835" y="1499509"/>
                </a:lnTo>
                <a:cubicBezTo>
                  <a:pt x="1440679" y="1461656"/>
                  <a:pt x="1442648" y="1423249"/>
                  <a:pt x="1442648" y="1384382"/>
                </a:cubicBezTo>
                <a:cubicBezTo>
                  <a:pt x="1442648" y="762509"/>
                  <a:pt x="938520" y="258381"/>
                  <a:pt x="316647" y="258381"/>
                </a:cubicBezTo>
                <a:cubicBezTo>
                  <a:pt x="238913" y="258381"/>
                  <a:pt x="163019" y="266258"/>
                  <a:pt x="89719" y="28125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735778" y="170119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89902" y="234859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89641" y="285315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歌曲播放系统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207270" y="170119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15674" y="227683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513203" y="276108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项目整体需求与架构说明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492907" y="6059422"/>
            <a:ext cx="699093" cy="798578"/>
          </a:xfrm>
          <a:custGeom>
            <a:avLst/>
            <a:gdLst>
              <a:gd name="connsiteX0" fmla="*/ 699093 w 699093"/>
              <a:gd name="connsiteY0" fmla="*/ 0 h 798578"/>
              <a:gd name="connsiteX1" fmla="*/ 699093 w 699093"/>
              <a:gd name="connsiteY1" fmla="*/ 347767 h 798578"/>
              <a:gd name="connsiteX2" fmla="*/ 623400 w 699093"/>
              <a:gd name="connsiteY2" fmla="*/ 388852 h 798578"/>
              <a:gd name="connsiteX3" fmla="*/ 356264 w 699093"/>
              <a:gd name="connsiteY3" fmla="*/ 713252 h 798578"/>
              <a:gd name="connsiteX4" fmla="*/ 329777 w 699093"/>
              <a:gd name="connsiteY4" fmla="*/ 798578 h 798578"/>
              <a:gd name="connsiteX5" fmla="*/ 0 w 699093"/>
              <a:gd name="connsiteY5" fmla="*/ 798578 h 798578"/>
              <a:gd name="connsiteX6" fmla="*/ 1124 w 699093"/>
              <a:gd name="connsiteY6" fmla="*/ 787436 h 798578"/>
              <a:gd name="connsiteX7" fmla="*/ 624611 w 699093"/>
              <a:gd name="connsiteY7" fmla="*/ 27261 h 798578"/>
            </a:gdLst>
            <a:ahLst/>
            <a:cxnLst/>
            <a:rect l="l" t="t" r="r" b="b"/>
            <a:pathLst>
              <a:path w="699093" h="798578">
                <a:moveTo>
                  <a:pt x="699093" y="0"/>
                </a:moveTo>
                <a:lnTo>
                  <a:pt x="699093" y="347767"/>
                </a:lnTo>
                <a:lnTo>
                  <a:pt x="623400" y="388852"/>
                </a:lnTo>
                <a:cubicBezTo>
                  <a:pt x="505722" y="468353"/>
                  <a:pt x="412229" y="580934"/>
                  <a:pt x="356264" y="713252"/>
                </a:cubicBezTo>
                <a:lnTo>
                  <a:pt x="329777" y="798578"/>
                </a:lnTo>
                <a:lnTo>
                  <a:pt x="0" y="798578"/>
                </a:lnTo>
                <a:lnTo>
                  <a:pt x="1124" y="787436"/>
                </a:lnTo>
                <a:cubicBezTo>
                  <a:pt x="71456" y="443729"/>
                  <a:pt x="308774" y="160849"/>
                  <a:pt x="624611" y="272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278992" y="5839184"/>
            <a:ext cx="913009" cy="1018817"/>
          </a:xfrm>
          <a:custGeom>
            <a:avLst/>
            <a:gdLst>
              <a:gd name="connsiteX0" fmla="*/ 913009 w 913009"/>
              <a:gd name="connsiteY0" fmla="*/ 0 h 1018817"/>
              <a:gd name="connsiteX1" fmla="*/ 913009 w 913009"/>
              <a:gd name="connsiteY1" fmla="*/ 1018817 h 1018817"/>
              <a:gd name="connsiteX2" fmla="*/ 0 w 913009"/>
              <a:gd name="connsiteY2" fmla="*/ 1018817 h 1018817"/>
              <a:gd name="connsiteX3" fmla="*/ 8195 w 913009"/>
              <a:gd name="connsiteY3" fmla="*/ 965123 h 1018817"/>
              <a:gd name="connsiteX4" fmla="*/ 872760 w 913009"/>
              <a:gd name="connsiteY4" fmla="*/ 10349 h 1018817"/>
            </a:gdLst>
            <a:ahLst/>
            <a:cxnLst/>
            <a:rect l="l" t="t" r="r" b="b"/>
            <a:pathLst>
              <a:path w="913009" h="1018817">
                <a:moveTo>
                  <a:pt x="913009" y="0"/>
                </a:moveTo>
                <a:lnTo>
                  <a:pt x="913009" y="1018817"/>
                </a:lnTo>
                <a:lnTo>
                  <a:pt x="0" y="1018817"/>
                </a:lnTo>
                <a:lnTo>
                  <a:pt x="8195" y="965123"/>
                </a:lnTo>
                <a:cubicBezTo>
                  <a:pt x="101030" y="511452"/>
                  <a:pt x="436314" y="146098"/>
                  <a:pt x="872760" y="10349"/>
                </a:cubicBezTo>
                <a:close/>
              </a:path>
            </a:pathLst>
          </a:custGeom>
          <a:noFill/>
          <a:ln w="317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4242095"/>
            <a:ext cx="366420" cy="525734"/>
          </a:xfrm>
          <a:custGeom>
            <a:avLst/>
            <a:gdLst>
              <a:gd name="connsiteX0" fmla="*/ 103553 w 366420"/>
              <a:gd name="connsiteY0" fmla="*/ 0 h 525734"/>
              <a:gd name="connsiteX1" fmla="*/ 366420 w 366420"/>
              <a:gd name="connsiteY1" fmla="*/ 262867 h 525734"/>
              <a:gd name="connsiteX2" fmla="*/ 103553 w 366420"/>
              <a:gd name="connsiteY2" fmla="*/ 525734 h 525734"/>
              <a:gd name="connsiteX3" fmla="*/ 1234 w 366420"/>
              <a:gd name="connsiteY3" fmla="*/ 505077 h 525734"/>
              <a:gd name="connsiteX4" fmla="*/ 0 w 366420"/>
              <a:gd name="connsiteY4" fmla="*/ 504407 h 525734"/>
              <a:gd name="connsiteX5" fmla="*/ 0 w 366420"/>
              <a:gd name="connsiteY5" fmla="*/ 21327 h 525734"/>
              <a:gd name="connsiteX6" fmla="*/ 1234 w 366420"/>
              <a:gd name="connsiteY6" fmla="*/ 20658 h 525734"/>
              <a:gd name="connsiteX7" fmla="*/ 103553 w 366420"/>
              <a:gd name="connsiteY7" fmla="*/ 0 h 525734"/>
            </a:gdLst>
            <a:ahLst/>
            <a:cxnLst/>
            <a:rect l="l" t="t" r="r" b="b"/>
            <a:pathLst>
              <a:path w="366420" h="525734">
                <a:moveTo>
                  <a:pt x="103553" y="0"/>
                </a:moveTo>
                <a:cubicBezTo>
                  <a:pt x="248730" y="0"/>
                  <a:pt x="366420" y="117690"/>
                  <a:pt x="366420" y="262867"/>
                </a:cubicBezTo>
                <a:cubicBezTo>
                  <a:pt x="366420" y="408044"/>
                  <a:pt x="248730" y="525734"/>
                  <a:pt x="103553" y="525734"/>
                </a:cubicBezTo>
                <a:cubicBezTo>
                  <a:pt x="67259" y="525734"/>
                  <a:pt x="32683" y="518379"/>
                  <a:pt x="1234" y="505077"/>
                </a:cubicBezTo>
                <a:lnTo>
                  <a:pt x="0" y="504407"/>
                </a:lnTo>
                <a:lnTo>
                  <a:pt x="0" y="21327"/>
                </a:lnTo>
                <a:lnTo>
                  <a:pt x="1234" y="20658"/>
                </a:lnTo>
                <a:cubicBezTo>
                  <a:pt x="32683" y="7356"/>
                  <a:pt x="67259" y="0"/>
                  <a:pt x="10355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7856277">
            <a:off x="3316093" y="6637538"/>
            <a:ext cx="292952" cy="299866"/>
          </a:xfrm>
          <a:custGeom>
            <a:avLst/>
            <a:gdLst>
              <a:gd name="connsiteX0" fmla="*/ 45234 w 292952"/>
              <a:gd name="connsiteY0" fmla="*/ 254631 h 299866"/>
              <a:gd name="connsiteX1" fmla="*/ 0 w 292952"/>
              <a:gd name="connsiteY1" fmla="*/ 145426 h 299866"/>
              <a:gd name="connsiteX2" fmla="*/ 94325 w 292952"/>
              <a:gd name="connsiteY2" fmla="*/ 3122 h 299866"/>
              <a:gd name="connsiteX3" fmla="*/ 109791 w 292952"/>
              <a:gd name="connsiteY3" fmla="*/ 0 h 299866"/>
              <a:gd name="connsiteX4" fmla="*/ 162171 w 292952"/>
              <a:gd name="connsiteY4" fmla="*/ 60389 h 299866"/>
              <a:gd name="connsiteX5" fmla="*/ 154440 w 292952"/>
              <a:gd name="connsiteY5" fmla="*/ 58828 h 299866"/>
              <a:gd name="connsiteX6" fmla="*/ 67842 w 292952"/>
              <a:gd name="connsiteY6" fmla="*/ 145426 h 299866"/>
              <a:gd name="connsiteX7" fmla="*/ 154440 w 292952"/>
              <a:gd name="connsiteY7" fmla="*/ 232024 h 299866"/>
              <a:gd name="connsiteX8" fmla="*/ 234233 w 292952"/>
              <a:gd name="connsiteY8" fmla="*/ 179134 h 299866"/>
              <a:gd name="connsiteX9" fmla="*/ 240074 w 292952"/>
              <a:gd name="connsiteY9" fmla="*/ 150202 h 299866"/>
              <a:gd name="connsiteX10" fmla="*/ 292952 w 292952"/>
              <a:gd name="connsiteY10" fmla="*/ 211164 h 299866"/>
              <a:gd name="connsiteX11" fmla="*/ 263645 w 292952"/>
              <a:gd name="connsiteY11" fmla="*/ 254631 h 299866"/>
              <a:gd name="connsiteX12" fmla="*/ 154440 w 292952"/>
              <a:gd name="connsiteY12" fmla="*/ 299866 h 299866"/>
              <a:gd name="connsiteX13" fmla="*/ 45234 w 292952"/>
              <a:gd name="connsiteY13" fmla="*/ 254631 h 299866"/>
            </a:gdLst>
            <a:ahLst/>
            <a:cxnLst/>
            <a:rect l="l" t="t" r="r" b="b"/>
            <a:pathLst>
              <a:path w="292952" h="299866">
                <a:moveTo>
                  <a:pt x="45234" y="254631"/>
                </a:moveTo>
                <a:cubicBezTo>
                  <a:pt x="17286" y="226683"/>
                  <a:pt x="0" y="188073"/>
                  <a:pt x="0" y="145426"/>
                </a:cubicBezTo>
                <a:cubicBezTo>
                  <a:pt x="0" y="81454"/>
                  <a:pt x="38894" y="26568"/>
                  <a:pt x="94325" y="3122"/>
                </a:cubicBezTo>
                <a:lnTo>
                  <a:pt x="109791" y="0"/>
                </a:lnTo>
                <a:lnTo>
                  <a:pt x="162171" y="60389"/>
                </a:lnTo>
                <a:lnTo>
                  <a:pt x="154440" y="58828"/>
                </a:lnTo>
                <a:cubicBezTo>
                  <a:pt x="106613" y="58828"/>
                  <a:pt x="67842" y="97599"/>
                  <a:pt x="67842" y="145426"/>
                </a:cubicBezTo>
                <a:cubicBezTo>
                  <a:pt x="67842" y="193253"/>
                  <a:pt x="106613" y="232024"/>
                  <a:pt x="154440" y="232024"/>
                </a:cubicBezTo>
                <a:cubicBezTo>
                  <a:pt x="190310" y="232024"/>
                  <a:pt x="221086" y="210215"/>
                  <a:pt x="234233" y="179134"/>
                </a:cubicBezTo>
                <a:lnTo>
                  <a:pt x="240074" y="150202"/>
                </a:lnTo>
                <a:lnTo>
                  <a:pt x="292952" y="211164"/>
                </a:lnTo>
                <a:lnTo>
                  <a:pt x="263645" y="254631"/>
                </a:lnTo>
                <a:cubicBezTo>
                  <a:pt x="235697" y="282580"/>
                  <a:pt x="197088" y="299866"/>
                  <a:pt x="154440" y="299866"/>
                </a:cubicBezTo>
                <a:cubicBezTo>
                  <a:pt x="111793" y="299866"/>
                  <a:pt x="73182" y="282580"/>
                  <a:pt x="45234" y="25463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01536" y="170144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489315" y="234883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598274" y="285276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用户管理与搜索管理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426335" y="40052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714749" y="475612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765288" y="510447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UI 设计与前端</a:t>
            </a: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设计</a:t>
            </a:r>
            <a:endParaRPr kumimoji="1" lang="zh-CN" altLang="en-US" sz="2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3389828" y="411888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639507" y="476818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11636" y="515718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曲库管理与歌单管理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794" y="1315258"/>
            <a:ext cx="4003759" cy="400375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87493" y="2981084"/>
            <a:ext cx="863886" cy="863886"/>
          </a:xfrm>
          <a:prstGeom prst="ellipse">
            <a:avLst/>
          </a:prstGeom>
          <a:gradFill>
            <a:gsLst>
              <a:gs pos="28000">
                <a:schemeClr val="accent2"/>
              </a:gs>
              <a:gs pos="76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36239" y="2933128"/>
            <a:ext cx="966394" cy="966394"/>
          </a:xfrm>
          <a:prstGeom prst="ellipse">
            <a:avLst/>
          </a:prstGeom>
          <a:noFill/>
          <a:ln w="12700" cap="flat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896575" y="2431496"/>
            <a:ext cx="45720" cy="4572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76200" algn="ctr" rotWithShape="0">
              <a:schemeClr val="accent1">
                <a:lumMod val="20000"/>
                <a:lumOff val="8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896575" y="4370315"/>
            <a:ext cx="45720" cy="4572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76200" algn="ctr" rotWithShape="0">
              <a:schemeClr val="accent2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90217" y="2496146"/>
            <a:ext cx="1855238" cy="1855238"/>
          </a:xfrm>
          <a:prstGeom prst="ellipse">
            <a:avLst/>
          </a:prstGeom>
          <a:noFill/>
          <a:ln w="12700" cap="flat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1"/>
            </p:custDataLst>
          </p:nvPr>
        </p:nvSpPr>
        <p:spPr>
          <a:xfrm>
            <a:off x="4443804" y="1384182"/>
            <a:ext cx="587948" cy="587946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6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2"/>
            </p:custDataLst>
          </p:nvPr>
        </p:nvSpPr>
        <p:spPr>
          <a:xfrm>
            <a:off x="4517372" y="1485195"/>
            <a:ext cx="440810" cy="3859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4443804" y="3129794"/>
            <a:ext cx="587948" cy="587946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76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4565641" y="3251631"/>
            <a:ext cx="344274" cy="34427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4443804" y="4875404"/>
            <a:ext cx="587948" cy="587946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6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3745455" y="3423765"/>
            <a:ext cx="596749" cy="2"/>
          </a:xfrm>
          <a:prstGeom prst="straightConnector1">
            <a:avLst/>
          </a:prstGeom>
          <a:noFill/>
          <a:ln w="38100" cap="sq">
            <a:solidFill>
              <a:schemeClr val="accent1"/>
            </a:solidFill>
            <a:prstDash val="sysDot"/>
            <a:miter/>
            <a:tailEnd type="triangle"/>
          </a:ln>
        </p:spPr>
      </p:cxnSp>
      <p:cxnSp>
        <p:nvCxnSpPr>
          <p:cNvPr id="15" name="标题 1"/>
          <p:cNvCxnSpPr/>
          <p:nvPr/>
        </p:nvCxnSpPr>
        <p:spPr>
          <a:xfrm flipV="1">
            <a:off x="3473762" y="1678155"/>
            <a:ext cx="868442" cy="1089684"/>
          </a:xfrm>
          <a:prstGeom prst="straightConnector1">
            <a:avLst/>
          </a:prstGeom>
          <a:noFill/>
          <a:ln w="38100" cap="sq">
            <a:solidFill>
              <a:schemeClr val="accent2"/>
            </a:solidFill>
            <a:prstDash val="sysDot"/>
            <a:miter/>
            <a:tailEnd type="triangle"/>
          </a:ln>
        </p:spPr>
      </p:cxnSp>
      <p:cxnSp>
        <p:nvCxnSpPr>
          <p:cNvPr id="16" name="标题 1"/>
          <p:cNvCxnSpPr/>
          <p:nvPr/>
        </p:nvCxnSpPr>
        <p:spPr>
          <a:xfrm>
            <a:off x="3473762" y="4079691"/>
            <a:ext cx="868442" cy="1089686"/>
          </a:xfrm>
          <a:prstGeom prst="straightConnector1">
            <a:avLst/>
          </a:prstGeom>
          <a:noFill/>
          <a:ln w="38100" cap="sq">
            <a:solidFill>
              <a:schemeClr val="accent2"/>
            </a:solidFill>
            <a:prstDash val="sysDot"/>
            <a:miter/>
            <a:tailEnd type="triangle"/>
          </a:ln>
        </p:spPr>
      </p:cxnSp>
      <p:sp>
        <p:nvSpPr>
          <p:cNvPr id="17" name="标题 1"/>
          <p:cNvSpPr txBox="1"/>
          <p:nvPr>
            <p:custDataLst>
              <p:tags r:id="rId6"/>
            </p:custDataLst>
          </p:nvPr>
        </p:nvSpPr>
        <p:spPr>
          <a:xfrm flipH="1" flipV="1">
            <a:off x="4565641" y="5002793"/>
            <a:ext cx="344274" cy="33316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867740" y="5455004"/>
            <a:ext cx="1990331" cy="199033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7"/>
            </p:custDataLst>
          </p:nvPr>
        </p:nvSpPr>
        <p:spPr>
          <a:xfrm>
            <a:off x="5327445" y="1278968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4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8"/>
            </p:custDataLst>
          </p:nvPr>
        </p:nvSpPr>
        <p:spPr>
          <a:xfrm>
            <a:off x="5556670" y="1368383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多表关联设计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9"/>
            </p:custDataLst>
          </p:nvPr>
        </p:nvSpPr>
        <p:spPr>
          <a:xfrm>
            <a:off x="5327445" y="3013233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0"/>
            </p:custDataLst>
          </p:nvPr>
        </p:nvSpPr>
        <p:spPr>
          <a:xfrm>
            <a:off x="5556670" y="3102648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复合主键设计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1"/>
            </p:custDataLst>
          </p:nvPr>
        </p:nvSpPr>
        <p:spPr>
          <a:xfrm>
            <a:off x="5327445" y="4747498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4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2"/>
            </p:custDataLst>
          </p:nvPr>
        </p:nvSpPr>
        <p:spPr>
          <a:xfrm>
            <a:off x="5556670" y="4836913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异步实现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5" name="标题 1"/>
          <p:cNvSpPr txBox="1"/>
          <p:nvPr>
            <p:custDataLst>
              <p:tags r:id="rId13"/>
            </p:custDataLst>
          </p:nvPr>
        </p:nvSpPr>
        <p:spPr>
          <a:xfrm>
            <a:off x="5342371" y="2134756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数据库采用多表关联设计，包括 SongTags、SonglistSongs 等表，实现数据的高效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检索、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存储与管理。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4"/>
            </p:custDataLst>
          </p:nvPr>
        </p:nvSpPr>
        <p:spPr>
          <a:xfrm>
            <a:off x="5342371" y="3869021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采用复合主键设计保证数据唯一性，避免数据重复，确保数据的准确性和完整性。</a:t>
            </a: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5"/>
            </p:custDataLst>
          </p:nvPr>
        </p:nvSpPr>
        <p:spPr>
          <a:xfrm>
            <a:off x="5342371" y="5603285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一些曲库管理功能采用异步实现，以防止临界区资源冲突，便于数据库管理的准确性与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高效性。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  <a:sym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层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设计亮点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窗体逻辑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805180"/>
            <a:ext cx="3606165" cy="5122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9515" y="6021620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400">
                <a:latin typeface="Arial" panose="020B0604020202020204" pitchFamily="34" charset="0"/>
                <a:ea typeface="微软雅黑" panose="020B0503020204020204" charset="-122"/>
              </a:rPr>
              <a:t>AdminForm.cs</a:t>
            </a:r>
            <a:endParaRPr lang="en-US" altLang="zh-CN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7260" y="6453505"/>
            <a:ext cx="683895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6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提供丰富的异常处理机制，友好的用户引导（</a:t>
            </a:r>
            <a:r>
              <a:rPr lang="en-US" altLang="zh-CN" sz="16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MessageBox</a:t>
            </a:r>
            <a:r>
              <a:rPr lang="zh-CN" altLang="en-US" sz="16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）服务</a:t>
            </a:r>
            <a:endParaRPr lang="zh-CN" altLang="en-US" sz="16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40" y="946785"/>
            <a:ext cx="3741420" cy="45840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23385" y="5733330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400">
                <a:latin typeface="Arial" panose="020B0604020202020204" pitchFamily="34" charset="0"/>
                <a:ea typeface="微软雅黑" panose="020B0503020204020204" charset="-122"/>
              </a:rPr>
              <a:t>C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charset="-122"/>
              </a:rPr>
              <a:t>reateSongListForm.cs</a:t>
            </a:r>
            <a:endParaRPr lang="en-US" altLang="zh-CN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5" y="45085"/>
            <a:ext cx="2719705" cy="3637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83880" y="3682280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400">
                <a:latin typeface="Arial" panose="020B0604020202020204" pitchFamily="34" charset="0"/>
                <a:ea typeface="微软雅黑" panose="020B0503020204020204" charset="-122"/>
              </a:rPr>
              <a:t>Settings.cs</a:t>
            </a:r>
            <a:endParaRPr lang="en-US" altLang="zh-CN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080" y="3933190"/>
            <a:ext cx="2504440" cy="2127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67980" y="6093375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400">
                <a:latin typeface="Arial" panose="020B0604020202020204" pitchFamily="34" charset="0"/>
                <a:ea typeface="微软雅黑" panose="020B0503020204020204" charset="-122"/>
              </a:rPr>
              <a:t>MessageForm.cs</a:t>
            </a:r>
            <a:endParaRPr lang="en-US" altLang="zh-CN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0403840" y="2205355"/>
            <a:ext cx="923925" cy="287147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097" y="2871712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UI 设计与前端</a:t>
            </a:r>
            <a:r>
              <a:rPr kumimoji="1" lang="zh-CN" altLang="en-US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</a:t>
            </a:r>
            <a:endParaRPr kumimoji="1" lang="zh-CN" altLang="en-US" sz="6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2935" y="38735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529314"/>
            <a:ext cx="12192000" cy="1328686"/>
          </a:xfrm>
          <a:custGeom>
            <a:avLst/>
            <a:gdLst>
              <a:gd name="connsiteX0" fmla="*/ 12157881 w 12157880"/>
              <a:gd name="connsiteY0" fmla="*/ 0 h 3034262"/>
              <a:gd name="connsiteX1" fmla="*/ 0 w 12157880"/>
              <a:gd name="connsiteY1" fmla="*/ 2361219 h 3034262"/>
              <a:gd name="connsiteX2" fmla="*/ 0 w 12157880"/>
              <a:gd name="connsiteY2" fmla="*/ 3034263 h 3034262"/>
              <a:gd name="connsiteX3" fmla="*/ 12154696 w 12157880"/>
              <a:gd name="connsiteY3" fmla="*/ 3034263 h 3034262"/>
              <a:gd name="connsiteX4" fmla="*/ 12157881 w 12157880"/>
              <a:gd name="connsiteY4" fmla="*/ 0 h 3034262"/>
            </a:gdLst>
            <a:ahLst/>
            <a:cxnLst/>
            <a:rect l="l" t="t" r="r" b="b"/>
            <a:pathLst>
              <a:path w="12157880" h="3034262">
                <a:moveTo>
                  <a:pt x="12157881" y="0"/>
                </a:moveTo>
                <a:cubicBezTo>
                  <a:pt x="7303145" y="2609769"/>
                  <a:pt x="0" y="2361219"/>
                  <a:pt x="0" y="2361219"/>
                </a:cubicBezTo>
                <a:lnTo>
                  <a:pt x="0" y="3034263"/>
                </a:lnTo>
                <a:lnTo>
                  <a:pt x="12154696" y="3034263"/>
                </a:lnTo>
                <a:lnTo>
                  <a:pt x="1215788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2274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5643614"/>
            <a:ext cx="12192000" cy="1214386"/>
          </a:xfrm>
          <a:custGeom>
            <a:avLst/>
            <a:gdLst>
              <a:gd name="connsiteX0" fmla="*/ 12157881 w 12157880"/>
              <a:gd name="connsiteY0" fmla="*/ 0 h 3034262"/>
              <a:gd name="connsiteX1" fmla="*/ 0 w 12157880"/>
              <a:gd name="connsiteY1" fmla="*/ 2361219 h 3034262"/>
              <a:gd name="connsiteX2" fmla="*/ 0 w 12157880"/>
              <a:gd name="connsiteY2" fmla="*/ 3034263 h 3034262"/>
              <a:gd name="connsiteX3" fmla="*/ 12154696 w 12157880"/>
              <a:gd name="connsiteY3" fmla="*/ 3034263 h 3034262"/>
              <a:gd name="connsiteX4" fmla="*/ 12157881 w 12157880"/>
              <a:gd name="connsiteY4" fmla="*/ 0 h 3034262"/>
            </a:gdLst>
            <a:ahLst/>
            <a:cxnLst/>
            <a:rect l="l" t="t" r="r" b="b"/>
            <a:pathLst>
              <a:path w="12157880" h="3034262">
                <a:moveTo>
                  <a:pt x="12157881" y="0"/>
                </a:moveTo>
                <a:cubicBezTo>
                  <a:pt x="7303145" y="2609769"/>
                  <a:pt x="0" y="2361219"/>
                  <a:pt x="0" y="2361219"/>
                </a:cubicBezTo>
                <a:lnTo>
                  <a:pt x="0" y="3034263"/>
                </a:lnTo>
                <a:lnTo>
                  <a:pt x="12154696" y="3034263"/>
                </a:lnTo>
                <a:lnTo>
                  <a:pt x="12157881" y="0"/>
                </a:lnTo>
                <a:close/>
              </a:path>
            </a:pathLst>
          </a:custGeom>
          <a:gradFill>
            <a:gsLst>
              <a:gs pos="29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2274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4157" y="2594197"/>
            <a:ext cx="3157825" cy="21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界面适配多种用户使用习惯，无论是新手用户还是资深用户，都能快速上手并享受良好的使用体验。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7985271" y="2267677"/>
            <a:ext cx="6795" cy="29189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48346" y="2187032"/>
            <a:ext cx="80645" cy="8064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876604" y="3813280"/>
            <a:ext cx="7475" cy="219303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40019" y="3773547"/>
            <a:ext cx="80645" cy="8064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4429409" y="3052207"/>
            <a:ext cx="6795" cy="29189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92484" y="2971562"/>
            <a:ext cx="80645" cy="8064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4156" y="1854626"/>
            <a:ext cx="3157825" cy="66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适配性强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48083" y="3328800"/>
            <a:ext cx="3157825" cy="21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界面风格现代简洁，响应迅速，多控件交互体验流畅，为用户提供舒适的视觉体验。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48083" y="2589229"/>
            <a:ext cx="3157825" cy="66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现代简洁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94204" y="4112081"/>
            <a:ext cx="3157825" cy="21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界面统一采用 SunnyUI 默认主题，支持夜间模式切换，满足不同用户在不同环境下的使用需求。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94203" y="3372510"/>
            <a:ext cx="3157825" cy="66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统一主题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SunnyUI 界面风格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3982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纯净歌词模式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33981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提供纯净歌词模式，仅显示歌词，极简视觉，为用户提供沉浸式的听歌体验。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50266" y="1130300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2130870" y="1418014"/>
            <a:ext cx="440775" cy="42655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18216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79098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43B0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可折叠菜单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79097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侧边导航采用可折叠菜单，模块化设计，易于扩展，方便用户快速切换功能模块。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595382" y="1130300"/>
            <a:ext cx="1001982" cy="1001982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61128" y="1418014"/>
            <a:ext cx="470491" cy="42655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63332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24214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动态主题切换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24213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支持浅色/夜间双主题切换，用户可根据喜好自定义主题，提升用户个性化体验。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340498" y="1130300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610937" y="1418014"/>
            <a:ext cx="461105" cy="42655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界面亮点功能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75873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07894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33073" y="2228235"/>
            <a:ext cx="493857" cy="43236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71600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3742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自定义控件封装包括 BaseControls、FrameControls 等，实现控件的复用，提高开发效率。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3742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自定义控件封装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16593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提供通用工具类 FormUtils，包括颜色、样式、鼠标事件等设置，方便开发者快速实现界面功能。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16593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43B0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通用工具类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42706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前端架构采用高内聚低耦合的设计理念，实现模块复用，提高系统的可维护性与可扩展性。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42706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高内聚低耦合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228724" y="1937084"/>
            <a:ext cx="1852863" cy="1014664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60745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85924" y="2197488"/>
            <a:ext cx="493857" cy="49385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24451" y="2791327"/>
            <a:ext cx="224589" cy="224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954837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486858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12037" y="2215991"/>
            <a:ext cx="493857" cy="45685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50564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前端架构与工具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127747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6395" y="5635812"/>
            <a:ext cx="248387" cy="269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43529" y="5630673"/>
            <a:ext cx="267912" cy="267912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05330" y="5618480"/>
            <a:ext cx="934720" cy="280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chemeClr val="bg1"/>
                </a:solidFill>
              </a:rPr>
              <a:t>第四小组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94297" y="5624250"/>
            <a:ext cx="899351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443099" y="5624250"/>
            <a:ext cx="6795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126865" y="5626100"/>
            <a:ext cx="1588770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2025.5.13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55370" y="1988820"/>
            <a:ext cx="7146290" cy="8839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Software Architecture Final Project </a:t>
            </a:r>
            <a:endParaRPr kumimoji="1" lang="zh-CN" altLang="en-US" sz="2800"/>
          </a:p>
          <a:p>
            <a:pPr algn="l">
              <a:lnSpc>
                <a:spcPct val="110000"/>
              </a:lnSpc>
            </a:pPr>
            <a:endParaRPr kumimoji="1" lang="zh-CN" altLang="en-US" sz="2800"/>
          </a:p>
        </p:txBody>
      </p:sp>
      <p:sp>
        <p:nvSpPr>
          <p:cNvPr id="22" name="标题 1"/>
          <p:cNvSpPr txBox="1"/>
          <p:nvPr/>
        </p:nvSpPr>
        <p:spPr>
          <a:xfrm>
            <a:off x="1488937" y="2060961"/>
            <a:ext cx="8770166" cy="2420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22935" y="38735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235" y="2871470"/>
            <a:ext cx="5913755" cy="2089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项目整体需求与架构说明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6265" y="401955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3912012" y="3811362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701865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122158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631023" y="1867691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基于 C#   WinForms 框架 + SunnyUI 控件库开发的本地音乐播放器，为用户提供简洁、实用且可扩展的音乐播放体验，支持多种功能。</a:t>
            </a:r>
            <a:endParaRPr kumimoji="1" lang="zh-CN" altLang="en-US" sz="1600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631315" y="1485265"/>
            <a:ext cx="3960495" cy="3378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本地音乐播放器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367534" y="4365132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系统支持音乐播放控制、歌词同步显示、多维度搜索、用户账户管理和曲库管理等核心功能，满足用户多样化需求。</a:t>
            </a:r>
            <a:endParaRPr kumimoji="1" lang="zh-CN" altLang="en-US" sz="1600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4367530" y="3811270"/>
            <a:ext cx="3960495" cy="4756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功能丰富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7176440" y="1988976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项目主页面采用 SunnyUI 构建，风格现代简洁，整体界面美观、响应迅速，适配多种用户使用习惯。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7177079" y="1244672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界面友好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660400" y="2064341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 rot="7200000">
            <a:off x="1058100" y="1310847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959640" y="2315937"/>
            <a:ext cx="300422" cy="27791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6248128" y="2064341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 rot="7200000">
            <a:off x="6645828" y="1310847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6547368" y="2304681"/>
            <a:ext cx="300422" cy="30042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3450253" y="4464627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 rot="7200000">
            <a:off x="3847953" y="3706375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3749494" y="4721475"/>
            <a:ext cx="300422" cy="27236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系统概述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46871" y="496443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60400" y="476410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646871" y="3493175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60132" y="3292846"/>
            <a:ext cx="2858768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46871" y="202192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182159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58009" y="5053060"/>
            <a:ext cx="463548" cy="40582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86835" y="2096120"/>
            <a:ext cx="405898" cy="46354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857742" y="3578197"/>
            <a:ext cx="463548" cy="42025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685439" y="506480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通过这些技术，系统具备良好的可维护性和扩展性，能够为未来功能升级与优化打下坚实基础。</a:t>
            </a:r>
            <a:endParaRPr kumimoji="1" lang="zh-CN" altLang="en-US" sz="1600"/>
          </a:p>
        </p:txBody>
      </p:sp>
      <p:sp>
        <p:nvSpPr>
          <p:cNvPr id="13" name="标题 1"/>
          <p:cNvSpPr txBox="1"/>
          <p:nvPr/>
        </p:nvSpPr>
        <p:spPr>
          <a:xfrm>
            <a:off x="1967525" y="3593548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关键技术包括</a:t>
            </a: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面向对象设计 (OOP)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LINQ 查询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技术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文件操作技术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正则表达式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异步编程 (Async/Await)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多媒体音频处理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，提升系统性能与用户体验。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3685439" y="212229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开发语言：C#  ；UI 库：SunnyUI；数据库：MySQL，技术栈成熟稳定，适合本地音乐播放器开发。</a:t>
            </a:r>
            <a:endParaRPr kumimoji="1" lang="zh-CN" altLang="en-US" sz="1600"/>
          </a:p>
        </p:txBody>
      </p:sp>
      <p:sp>
        <p:nvSpPr>
          <p:cNvPr id="15" name="标题 1"/>
          <p:cNvSpPr txBox="1"/>
          <p:nvPr/>
        </p:nvSpPr>
        <p:spPr>
          <a:xfrm>
            <a:off x="1120039" y="26429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技术选型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2939" y="4078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关键技术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0039" y="5602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技术优势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技术栈与关键技术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7774" y="1643433"/>
            <a:ext cx="648001" cy="648000"/>
          </a:xfrm>
          <a:prstGeom prst="ellipse">
            <a:avLst/>
          </a:pr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7774" y="3795695"/>
            <a:ext cx="648001" cy="648000"/>
          </a:xfrm>
          <a:prstGeom prst="ellipse">
            <a:avLst/>
          </a:pr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520841" y="1643433"/>
            <a:ext cx="648001" cy="648000"/>
          </a:xfrm>
          <a:prstGeom prst="ellipse">
            <a:avLst/>
          </a:pr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520840" y="3795695"/>
            <a:ext cx="648001" cy="648000"/>
          </a:xfrm>
          <a:prstGeom prst="ellipse">
            <a:avLst/>
          </a:pr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489833" y="2157006"/>
            <a:ext cx="4176000" cy="153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表示层采用 WinForms + SunnyUI，实现美观且响应迅速的界面效果，提供良好的用户体验。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489833" y="1526426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表示层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7342900" y="4309268"/>
            <a:ext cx="4176000" cy="153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系统设计了用户权限管理与模块隔离机制，普通用户与管理员权限分级，密码加密存储保证安全性。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7342900" y="3678688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权限分离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1489833" y="4309270"/>
            <a:ext cx="4176000" cy="153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业务逻辑层包含 PlaybackService、UserService、SearchService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SonglistS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ervice 等多个服务类，处理与数据交互、状态维护和业务决策逻辑。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1489833" y="3678689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业务逻辑层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7342900" y="2157007"/>
            <a:ext cx="4176000" cy="153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数据访问层采用 Repository 模式 + ADO.NET / EF，实现数据库的增删查改操作，确保数据访问的高效性。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7342900" y="1526425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数据访问层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43748" y="1844994"/>
            <a:ext cx="296053" cy="244878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862158" y="3971670"/>
            <a:ext cx="259233" cy="296053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6696814" y="1837836"/>
            <a:ext cx="296053" cy="25919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6696814" y="3982761"/>
            <a:ext cx="296053" cy="27386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分层架构设计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442134"/>
            <a:ext cx="3537943" cy="4333826"/>
          </a:xfrm>
          <a:prstGeom prst="roundRect">
            <a:avLst>
              <a:gd name="adj" fmla="val 7404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5446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采用面向对象设计与分层架构，代码结构清晰、职责明确，高内聚、易维护，便于后期功能拓展。</a:t>
            </a:r>
            <a:endParaRPr kumimoji="1" lang="zh-CN" altLang="en-US" sz="1600"/>
          </a:p>
        </p:txBody>
      </p:sp>
      <p:sp>
        <p:nvSpPr>
          <p:cNvPr id="5" name="标题 1"/>
          <p:cNvSpPr txBox="1"/>
          <p:nvPr/>
        </p:nvSpPr>
        <p:spPr>
          <a:xfrm>
            <a:off x="785446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面向对象 &amp; 分层架构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4327028" y="1442134"/>
            <a:ext cx="3537943" cy="4333826"/>
          </a:xfrm>
          <a:prstGeom prst="roundRect">
            <a:avLst>
              <a:gd name="adj" fmla="val 5861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4452074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atin typeface="Source Han Sans" panose="020B0400000000000000" charset="-122"/>
                <a:ea typeface="Source Han Sans" panose="020B0400000000000000" charset="-122"/>
              </a:rPr>
              <a:t>本系统在开发过程中综合运用了多种关键技术与编程思想，以确保软件在功能性、稳定性和用户体验等方面的高质量表现。其中包括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包括</a:t>
            </a: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面向对象设计 (OOP)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、</a:t>
            </a: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LINQ 查询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技术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、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文件操作技术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、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正则表达式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、</a:t>
            </a: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异步编程 (Async/Await)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、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多媒体音频处理等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技术。</a:t>
            </a:r>
            <a:endParaRPr kumimoji="1" lang="zh-CN" altLang="en-US" sz="14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  <a:sym typeface="+mn-ea"/>
            </a:endParaRPr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4452074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</a:t>
            </a:r>
            <a:r>
              <a:rPr kumimoji="1" lang="zh-CN" altLang="en-US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技术综合应用</a:t>
            </a:r>
            <a:endParaRPr kumimoji="1" lang="zh-CN" altLang="en-US">
              <a:ln w="12700">
                <a:noFill/>
              </a:ln>
              <a:solidFill>
                <a:srgbClr val="D7712C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7980957" y="1442134"/>
            <a:ext cx="3537943" cy="4333826"/>
          </a:xfrm>
          <a:prstGeom prst="roundRect">
            <a:avLst>
              <a:gd name="adj" fmla="val 7404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8096974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系统采用模块化设计，各模块独立性强，便于功能扩展与维护，提高开发效率。</a:t>
            </a:r>
            <a:endParaRPr kumimoji="1" lang="zh-CN" altLang="en-US" sz="1600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8096974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模块化设计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项目亮点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097" y="2871712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歌曲播放系统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51180" y="40513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39755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91755" y="1834189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621650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73650" y="1834158"/>
            <a:ext cx="432000" cy="43206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03544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655544" y="1846604"/>
            <a:ext cx="432000" cy="40717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播放控制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支持播放 / 暂停 / 停止 / 跳转等基本播放控制功能，满足用户日常听歌需求。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42295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43B0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播放模式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42295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提供顺序播放、随机播放、单曲循环三种播放模式，用户可根据喜好选择。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24189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倍速播放与歌词同步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24189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支持倍速播放（1.0×～2.0×），歌词同步显示及两种模式切换，提升用户听歌体验。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核心功能需求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0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1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2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3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4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5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6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7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8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19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20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1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2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3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4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5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6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7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8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9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3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30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31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32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33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34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35.xml><?xml version="1.0" encoding="utf-8"?>
<p:tagLst xmlns:p="http://schemas.openxmlformats.org/presentationml/2006/main">
  <p:tag name="KSO_WM_DIAGRAM_VIRTUALLY_FRAME" val="{&quot;height&quot;:341.2461417322835,&quot;left&quot;:340.71086614173225,&quot;top&quot;:113.55385826771654,&quot;width&quot;:566.2891338582677}"/>
</p:tagLst>
</file>

<file path=ppt/tags/tag36.xml><?xml version="1.0" encoding="utf-8"?>
<p:tagLst xmlns:p="http://schemas.openxmlformats.org/presentationml/2006/main">
  <p:tag name="KSO_WM_DIAGRAM_VIRTUALLY_FRAME" val="{&quot;height&quot;:341.2461417322835,&quot;left&quot;:340.71086614173225,&quot;top&quot;:113.55385826771654,&quot;width&quot;:566.2891338582677}"/>
</p:tagLst>
</file>

<file path=ppt/tags/tag37.xml><?xml version="1.0" encoding="utf-8"?>
<p:tagLst xmlns:p="http://schemas.openxmlformats.org/presentationml/2006/main">
  <p:tag name="KSO_WM_DIAGRAM_VIRTUALLY_FRAME" val="{&quot;height&quot;:341.2461417322835,&quot;left&quot;:340.71086614173225,&quot;top&quot;:113.55385826771654,&quot;width&quot;:566.2891338582677}"/>
</p:tagLst>
</file>

<file path=ppt/tags/tag38.xml><?xml version="1.0" encoding="utf-8"?>
<p:tagLst xmlns:p="http://schemas.openxmlformats.org/presentationml/2006/main">
  <p:tag name="KSO_WM_DIAGRAM_VIRTUALLY_FRAME" val="{&quot;height&quot;:341.2461417322835,&quot;left&quot;:340.71086614173225,&quot;top&quot;:113.55385826771654,&quot;width&quot;:566.2891338582677}"/>
</p:tagLst>
</file>

<file path=ppt/tags/tag39.xml><?xml version="1.0" encoding="utf-8"?>
<p:tagLst xmlns:p="http://schemas.openxmlformats.org/presentationml/2006/main">
  <p:tag name="KSO_WM_DIAGRAM_VIRTUALLY_FRAME" val="{&quot;height&quot;:341.2461417322835,&quot;left&quot;:340.71086614173225,&quot;top&quot;:113.55385826771654,&quot;width&quot;:566.2891338582677}"/>
</p:tagLst>
</file>

<file path=ppt/tags/tag4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40.xml><?xml version="1.0" encoding="utf-8"?>
<p:tagLst xmlns:p="http://schemas.openxmlformats.org/presentationml/2006/main">
  <p:tag name="KSO_WM_DIAGRAM_VIRTUALLY_FRAME" val="{&quot;height&quot;:341.2461417322835,&quot;left&quot;:340.71086614173225,&quot;top&quot;:113.55385826771654,&quot;width&quot;:566.2891338582677}"/>
</p:tagLst>
</file>

<file path=ppt/tags/tag41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42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43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44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45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46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47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48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49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5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50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51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52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53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54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55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56.xml><?xml version="1.0" encoding="utf-8"?>
<p:tagLst xmlns:p="http://schemas.openxmlformats.org/presentationml/2006/main">
  <p:tag name="resource_record_key" val="{&quot;13&quot;:[4364912,4364883,4364915]}"/>
</p:tagLst>
</file>

<file path=ppt/tags/tag6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7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8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ags/tag9.xml><?xml version="1.0" encoding="utf-8"?>
<p:tagLst xmlns:p="http://schemas.openxmlformats.org/presentationml/2006/main">
  <p:tag name="KSO_WM_DIAGRAM_VIRTUALLY_FRAME" val="{&quot;height&quot;:358.02065047237846,&quot;left&quot;:52,&quot;top&quot;:98.0155700000624,&quot;width&quot;:85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2965</Words>
  <Application>WPS 演示</Application>
  <PresentationFormat/>
  <Paragraphs>342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49" baseType="lpstr">
      <vt:lpstr>Arial</vt:lpstr>
      <vt:lpstr>宋体</vt:lpstr>
      <vt:lpstr>Wingdings</vt:lpstr>
      <vt:lpstr>Source Han Sans</vt:lpstr>
      <vt:lpstr>Source Han Sans CN Bold</vt:lpstr>
      <vt:lpstr>OPPOSans H</vt:lpstr>
      <vt:lpstr>等线</vt:lpstr>
      <vt:lpstr>微软雅黑</vt:lpstr>
      <vt:lpstr>Arial Unicode MS</vt:lpstr>
      <vt:lpstr>Calibri</vt:lpstr>
      <vt:lpstr>华文行楷</vt:lpstr>
      <vt:lpstr>方正舒体</vt:lpstr>
      <vt:lpstr>华文琥珀</vt:lpstr>
      <vt:lpstr>华文楷体</vt:lpstr>
      <vt:lpstr>等线 Light</vt:lpstr>
      <vt:lpstr>楷体</vt:lpstr>
      <vt:lpstr>方正姚体</vt:lpstr>
      <vt:lpstr>方正粗黑宋简体</vt:lpstr>
      <vt:lpstr>幼圆</vt:lpstr>
      <vt:lpstr>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WPS_1686730632</cp:lastModifiedBy>
  <cp:revision>30</cp:revision>
  <dcterms:created xsi:type="dcterms:W3CDTF">2025-05-12T12:48:00Z</dcterms:created>
  <dcterms:modified xsi:type="dcterms:W3CDTF">2025-05-13T03:15:36Z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783F9B4AF2074721A9A1AA54CFABD0E2_12</vt:lpwstr>
  </property>
  <property fmtid="{D5CDD505-2E9C-101B-9397-08002B2CF9AE}" pid="3" name="KSOProductBuildVer">
    <vt:lpwstr>2052-12.1.0.21171</vt:lpwstr>
  </property>
</Properties>
</file>